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5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C5C86-28AF-4A60-B34B-FBBBD9BB7E5F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6EB9-C76D-4442-9E58-0C9E3475CF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66EB9-C76D-4442-9E58-0C9E3475CFB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43B1BA-E7C9-4E56-A7CE-77AF05F834BE}" type="datetimeFigureOut">
              <a:rPr lang="cs-CZ" smtClean="0"/>
              <a:pPr/>
              <a:t>19.12.2012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3DE8B0-74E8-49AB-A3D6-A83A131CA88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1416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TILDREN</a:t>
            </a:r>
            <a:r>
              <a:rPr lang="cs-CZ" sz="6000" smtClean="0"/>
              <a:t>® 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smtClean="0"/>
          </a:p>
          <a:p>
            <a:pPr algn="ctr"/>
            <a:endParaRPr lang="cs-CZ"/>
          </a:p>
        </p:txBody>
      </p:sp>
      <p:pic>
        <p:nvPicPr>
          <p:cNvPr id="4" name="Obrázek 3" descr="images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188640"/>
            <a:ext cx="1728192" cy="2451965"/>
          </a:xfrm>
          <a:prstGeom prst="rect">
            <a:avLst/>
          </a:prstGeom>
        </p:spPr>
      </p:pic>
      <p:pic>
        <p:nvPicPr>
          <p:cNvPr id="5" name="Obrázek 4" descr="logo-cev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509120"/>
            <a:ext cx="1066667" cy="10158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Složení kosti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kumimoji="1" lang="sk-SK" sz="6200" smtClean="0">
                <a:latin typeface="+mj-lt"/>
              </a:rPr>
              <a:t>organická složka – kostní matrix (převážně kolagenní vlákna)	30%</a:t>
            </a:r>
          </a:p>
          <a:p>
            <a:pPr>
              <a:buNone/>
            </a:pPr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r>
              <a:rPr kumimoji="1" lang="sk-SK" sz="6200" smtClean="0">
                <a:latin typeface="+mj-lt"/>
              </a:rPr>
              <a:t>minerální látky (Ca-fosfáty)			                                 60%</a:t>
            </a:r>
          </a:p>
          <a:p>
            <a:pPr>
              <a:buNone/>
            </a:pPr>
            <a:endParaRPr kumimoji="1" lang="sk-SK" sz="62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r>
              <a:rPr kumimoji="1" lang="sk-SK" sz="6200" smtClean="0">
                <a:latin typeface="+mj-lt"/>
              </a:rPr>
              <a:t>voda 							                 10%</a:t>
            </a:r>
            <a:endParaRPr lang="sk-SK" sz="62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900" smtClean="0">
              <a:latin typeface="+mj-lt"/>
            </a:endParaRPr>
          </a:p>
          <a:p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r>
              <a:rPr kumimoji="1" lang="sk-SK" sz="2000" smtClean="0">
                <a:solidFill>
                  <a:srgbClr val="003300"/>
                </a:solidFill>
                <a:latin typeface="+mj-lt"/>
              </a:rPr>
              <a:t>			                                                                                 </a:t>
            </a:r>
          </a:p>
          <a:p>
            <a:pPr>
              <a:buNone/>
            </a:pPr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endParaRPr kumimoji="1" lang="sk-SK" sz="2000" smtClean="0">
              <a:solidFill>
                <a:srgbClr val="003300"/>
              </a:solidFill>
              <a:latin typeface="+mj-lt"/>
            </a:endParaRPr>
          </a:p>
          <a:p>
            <a:pPr>
              <a:buNone/>
            </a:pPr>
            <a:endParaRPr lang="cs-CZ" sz="200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2438400"/>
            <a:ext cx="8534400" cy="17526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sk-SK" sz="900" b="0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sk-SK" sz="2000" b="1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osteoblasty	             	</a:t>
            </a:r>
            <a:r>
              <a:rPr kumimoji="0" lang="sk-SK" sz="2000" b="0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syntéza kostní tkáně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sk-SK" sz="2000" b="0" i="0" u="none" strike="noStrike" kern="1200" cap="none" spc="0" normalizeH="0" baseline="0" noProof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osteoklasty</a:t>
            </a:r>
            <a:r>
              <a:rPr kumimoji="0" lang="sk-SK" sz="2000" b="0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resorbce, vstřebávaní látek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sk-SK" sz="2000" b="0" i="0" u="none" strike="noStrike" kern="1200" cap="none" spc="0" normalizeH="0" baseline="0" noProof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osteocyty</a:t>
            </a:r>
            <a:r>
              <a:rPr kumimoji="0" lang="sk-SK" sz="2000" b="0" i="0" u="none" strike="noStrike" kern="1200" cap="none" spc="0" normalizeH="0" baseline="0" noProof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		mechanosenzitívní buňky, homeostáza 					kostní tekutiny – regulace hladiny 					                 kalcia v tělových tekutinách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lang="sk-SK" sz="2000">
              <a:solidFill>
                <a:srgbClr val="003300"/>
              </a:solidFill>
              <a:latin typeface="+mj-lt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sk-SK" sz="2000" b="0" i="0" u="none" strike="noStrike" kern="1200" cap="none" spc="0" normalizeH="0" baseline="0" noProof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sk-SK" sz="20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Remodelace kostní tkáně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smtClean="0">
                <a:latin typeface="+mj-lt"/>
              </a:rPr>
              <a:t>kostní tkáň se u koní neustále obnovuje </a:t>
            </a:r>
            <a:r>
              <a:rPr lang="cs-CZ" sz="1800" smtClean="0">
                <a:latin typeface="+mj-lt"/>
              </a:rPr>
              <a:t>bez o</a:t>
            </a:r>
            <a:r>
              <a:rPr lang="cs-CZ" sz="1800" smtClean="0">
                <a:latin typeface="+mj-lt"/>
              </a:rPr>
              <a:t>hledu </a:t>
            </a:r>
            <a:r>
              <a:rPr lang="cs-CZ" sz="1800" smtClean="0">
                <a:latin typeface="+mj-lt"/>
              </a:rPr>
              <a:t>na věk koně</a:t>
            </a:r>
          </a:p>
          <a:p>
            <a:endParaRPr lang="cs-CZ" smtClean="0">
              <a:latin typeface="+mj-lt"/>
            </a:endParaRPr>
          </a:p>
          <a:p>
            <a:r>
              <a:rPr lang="cs-CZ" sz="1800" smtClean="0">
                <a:latin typeface="+mj-lt"/>
              </a:rPr>
              <a:t>remodelace kosti je běžný proces, který umožňuje nejen tvorbu nové kosti, ale i adaptaci kostní struktury na zátěž</a:t>
            </a:r>
          </a:p>
          <a:p>
            <a:endParaRPr lang="cs-CZ" sz="1800" smtClean="0">
              <a:latin typeface="+mj-lt"/>
            </a:endParaRPr>
          </a:p>
          <a:p>
            <a:r>
              <a:rPr lang="cs-CZ" sz="1800" smtClean="0">
                <a:latin typeface="+mj-lt"/>
              </a:rPr>
              <a:t>při větší zátěži může</a:t>
            </a:r>
            <a:r>
              <a:rPr lang="cs-CZ" sz="1800" smtClean="0"/>
              <a:t> </a:t>
            </a:r>
            <a:r>
              <a:rPr lang="cs-CZ" sz="1800" smtClean="0">
                <a:latin typeface="+mj-lt"/>
              </a:rPr>
              <a:t>nadměrná remodelace kosti způsobovat poruchy pohybového aparátu, zejména degenerativní kostní a kloubní onemocnění</a:t>
            </a:r>
          </a:p>
          <a:p>
            <a:endParaRPr lang="cs-CZ" sz="1800" smtClean="0">
              <a:latin typeface="+mj-lt"/>
            </a:endParaRPr>
          </a:p>
          <a:p>
            <a:r>
              <a:rPr lang="cs-CZ" sz="1800" smtClean="0">
                <a:latin typeface="+mj-lt"/>
              </a:rPr>
              <a:t>remodelace je příčinou </a:t>
            </a:r>
            <a:r>
              <a:rPr lang="cs-CZ" sz="1800" smtClean="0">
                <a:latin typeface="+mj-lt"/>
              </a:rPr>
              <a:t>bolesti, která se projevuje kulháním </a:t>
            </a:r>
            <a:r>
              <a:rPr lang="cs-CZ" sz="1800" smtClean="0">
                <a:latin typeface="+mj-lt"/>
              </a:rPr>
              <a:t>koně</a:t>
            </a:r>
          </a:p>
          <a:p>
            <a:endParaRPr lang="cs-CZ" sz="1800" smtClean="0">
              <a:latin typeface="+mj-lt"/>
            </a:endParaRPr>
          </a:p>
          <a:p>
            <a:r>
              <a:rPr lang="cs-CZ" sz="1800" smtClean="0">
                <a:latin typeface="+mj-lt"/>
              </a:rPr>
              <a:t>většina </a:t>
            </a:r>
            <a:r>
              <a:rPr lang="cs-CZ" sz="1800" smtClean="0">
                <a:latin typeface="+mj-lt"/>
              </a:rPr>
              <a:t>poruch pohybového </a:t>
            </a:r>
            <a:r>
              <a:rPr lang="cs-CZ" sz="1800" smtClean="0">
                <a:latin typeface="+mj-lt"/>
              </a:rPr>
              <a:t>aparátu </a:t>
            </a:r>
            <a:r>
              <a:rPr lang="cs-CZ" sz="1800" smtClean="0">
                <a:latin typeface="+mj-lt"/>
              </a:rPr>
              <a:t>je způsobena změnami kostní struktury, obecně viditelné na RTG snímcích</a:t>
            </a:r>
          </a:p>
          <a:p>
            <a:endParaRPr lang="cs-CZ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 účinku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1800" smtClean="0">
              <a:latin typeface="+mj-lt"/>
            </a:endParaRPr>
          </a:p>
          <a:p>
            <a:r>
              <a:rPr lang="sk-SK" sz="1800" smtClean="0">
                <a:latin typeface="+mj-lt"/>
              </a:rPr>
              <a:t>Tiludronát převážně působí jako regulátor procesu remodelace kostní tkáně prostřednictvím inhibice resorbce (vstřebávaní) látek</a:t>
            </a:r>
          </a:p>
          <a:p>
            <a:pPr>
              <a:buNone/>
            </a:pPr>
            <a:endParaRPr lang="sk-SK" sz="1800" smtClean="0">
              <a:latin typeface="+mj-lt"/>
            </a:endParaRPr>
          </a:p>
          <a:p>
            <a:pPr>
              <a:buNone/>
            </a:pPr>
            <a:endParaRPr lang="sk-SK" sz="1800" smtClean="0">
              <a:latin typeface="+mj-lt"/>
            </a:endParaRPr>
          </a:p>
          <a:p>
            <a:r>
              <a:rPr lang="sk-SK" sz="1800" smtClean="0">
                <a:latin typeface="+mj-lt"/>
              </a:rPr>
              <a:t>Tiludronát má pozitivní vliv na mineralizaci kosti a zvyšuje její hustotu</a:t>
            </a:r>
          </a:p>
          <a:p>
            <a:endParaRPr lang="sk-SK" sz="1800" smtClean="0">
              <a:latin typeface="+mj-lt"/>
            </a:endParaRPr>
          </a:p>
          <a:p>
            <a:pPr>
              <a:buNone/>
            </a:pPr>
            <a:endParaRPr lang="sk-SK" sz="1800" smtClean="0">
              <a:latin typeface="+mj-lt"/>
            </a:endParaRPr>
          </a:p>
          <a:p>
            <a:r>
              <a:rPr lang="sk-SK" sz="1800" smtClean="0">
                <a:latin typeface="+mj-lt"/>
              </a:rPr>
              <a:t>TILDREN</a:t>
            </a:r>
            <a:r>
              <a:rPr lang="cs-CZ" sz="1800" smtClean="0">
                <a:latin typeface="+mj-lt"/>
              </a:rPr>
              <a:t>® se používá při léčbě kostních onemocnění jako je degenerativní onemocnění hlezenního </a:t>
            </a:r>
            <a:r>
              <a:rPr lang="cs-CZ" sz="1800" smtClean="0">
                <a:latin typeface="+mj-lt"/>
              </a:rPr>
              <a:t>kloubu (</a:t>
            </a:r>
            <a:r>
              <a:rPr lang="cs-CZ" sz="1800" smtClean="0">
                <a:latin typeface="+mj-lt"/>
              </a:rPr>
              <a:t>špánek) nebo navikulární </a:t>
            </a:r>
            <a:r>
              <a:rPr lang="cs-CZ" sz="1800" smtClean="0">
                <a:latin typeface="+mj-lt"/>
              </a:rPr>
              <a:t>syndrom (</a:t>
            </a:r>
            <a:r>
              <a:rPr lang="cs-CZ" sz="1800" smtClean="0">
                <a:latin typeface="+mj-lt"/>
              </a:rPr>
              <a:t>podotrochlóza)</a:t>
            </a:r>
            <a:endParaRPr lang="sk-SK" sz="2400" smtClean="0">
              <a:solidFill>
                <a:srgbClr val="003300"/>
              </a:solidFill>
              <a:latin typeface="+mj-lt"/>
            </a:endParaRPr>
          </a:p>
          <a:p>
            <a:endParaRPr lang="cs-CZ" sz="240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Dávkování a způsob použití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+mj-lt"/>
              </a:rPr>
              <a:t>určené pro koně starší </a:t>
            </a:r>
            <a:r>
              <a:rPr lang="cs-CZ" smtClean="0">
                <a:latin typeface="+mj-lt"/>
              </a:rPr>
              <a:t>3 </a:t>
            </a:r>
            <a:r>
              <a:rPr lang="cs-CZ" smtClean="0">
                <a:latin typeface="+mj-lt"/>
              </a:rPr>
              <a:t>let</a:t>
            </a:r>
          </a:p>
          <a:p>
            <a:endParaRPr lang="cs-CZ" smtClean="0">
              <a:latin typeface="+mj-lt"/>
            </a:endParaRPr>
          </a:p>
          <a:p>
            <a:r>
              <a:rPr lang="en-US" sz="2400" smtClean="0">
                <a:latin typeface="+mj-lt"/>
              </a:rPr>
              <a:t>0.1 mg Tiludronov</a:t>
            </a:r>
            <a:r>
              <a:rPr lang="cs-CZ" sz="2400" smtClean="0">
                <a:latin typeface="+mj-lt"/>
              </a:rPr>
              <a:t>é kyseliny na </a:t>
            </a:r>
            <a:r>
              <a:rPr lang="cs-CZ" sz="2400" smtClean="0">
                <a:latin typeface="+mj-lt"/>
              </a:rPr>
              <a:t>1kg  živ.hm. </a:t>
            </a:r>
            <a:r>
              <a:rPr lang="cs-CZ" sz="2400" b="1" smtClean="0">
                <a:latin typeface="+mj-lt"/>
              </a:rPr>
              <a:t>jednou </a:t>
            </a:r>
            <a:r>
              <a:rPr lang="cs-CZ" sz="2400" b="1" smtClean="0">
                <a:latin typeface="+mj-lt"/>
              </a:rPr>
              <a:t>denně </a:t>
            </a:r>
            <a:r>
              <a:rPr lang="cs-CZ" sz="2400" smtClean="0">
                <a:latin typeface="+mj-lt"/>
              </a:rPr>
              <a:t>po </a:t>
            </a:r>
            <a:r>
              <a:rPr lang="en-US" sz="2400" b="1" smtClean="0">
                <a:latin typeface="+mj-lt"/>
              </a:rPr>
              <a:t>10 d</a:t>
            </a:r>
            <a:r>
              <a:rPr lang="cs-CZ" sz="2400" b="1" smtClean="0">
                <a:latin typeface="+mj-lt"/>
              </a:rPr>
              <a:t>ní</a:t>
            </a:r>
            <a:r>
              <a:rPr lang="cs-CZ" sz="2400" smtClean="0">
                <a:latin typeface="+mj-lt"/>
              </a:rPr>
              <a:t>, </a:t>
            </a:r>
            <a:r>
              <a:rPr lang="cs-CZ" sz="2400" smtClean="0">
                <a:latin typeface="+mj-lt"/>
              </a:rPr>
              <a:t>liofilizát je naředěn 10ml roztoku a aplikován </a:t>
            </a:r>
            <a:r>
              <a:rPr lang="cs-CZ" sz="2400" smtClean="0">
                <a:latin typeface="+mj-lt"/>
              </a:rPr>
              <a:t>pomalu</a:t>
            </a:r>
            <a:r>
              <a:rPr lang="en-US" sz="2400" smtClean="0">
                <a:latin typeface="+mj-lt"/>
              </a:rPr>
              <a:t> intraven</a:t>
            </a:r>
            <a:r>
              <a:rPr lang="cs-CZ" sz="2400" smtClean="0">
                <a:latin typeface="+mj-lt"/>
              </a:rPr>
              <a:t>ózně </a:t>
            </a:r>
            <a:r>
              <a:rPr lang="cs-CZ" sz="2400" smtClean="0">
                <a:latin typeface="+mj-lt"/>
              </a:rPr>
              <a:t> </a:t>
            </a:r>
            <a:endParaRPr lang="cs-CZ" sz="2400" smtClean="0">
              <a:latin typeface="+mj-lt"/>
            </a:endParaRPr>
          </a:p>
          <a:p>
            <a:endParaRPr lang="cs-CZ" sz="2400" smtClean="0">
              <a:latin typeface="+mj-lt"/>
            </a:endParaRPr>
          </a:p>
          <a:p>
            <a:r>
              <a:rPr lang="cs-CZ" sz="2400" smtClean="0">
                <a:latin typeface="+mj-lt"/>
              </a:rPr>
              <a:t>nebo </a:t>
            </a:r>
            <a:r>
              <a:rPr lang="cs-CZ" sz="2400" b="1" smtClean="0">
                <a:latin typeface="+mj-lt"/>
              </a:rPr>
              <a:t>jednorázově</a:t>
            </a:r>
            <a:r>
              <a:rPr lang="cs-CZ" sz="2400" smtClean="0">
                <a:latin typeface="+mj-lt"/>
              </a:rPr>
              <a:t> </a:t>
            </a:r>
            <a:r>
              <a:rPr lang="cs-CZ" sz="2400" smtClean="0">
                <a:latin typeface="+mj-lt"/>
              </a:rPr>
              <a:t>v infuzním roztoku</a:t>
            </a:r>
            <a:endParaRPr lang="cs-CZ" sz="240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Složení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+mj-lt"/>
              </a:rPr>
              <a:t>Liofilizát</a:t>
            </a:r>
          </a:p>
          <a:p>
            <a:pPr>
              <a:buNone/>
            </a:pPr>
            <a:r>
              <a:rPr lang="cs-CZ" smtClean="0">
                <a:latin typeface="+mj-lt"/>
              </a:rPr>
              <a:t>    tiludronová kyselina				50mg</a:t>
            </a:r>
          </a:p>
          <a:p>
            <a:pPr>
              <a:buNone/>
            </a:pPr>
            <a:r>
              <a:rPr lang="cs-CZ" smtClean="0">
                <a:latin typeface="+mj-lt"/>
              </a:rPr>
              <a:t>    excipient q.s. 				     1 lahvička</a:t>
            </a:r>
          </a:p>
          <a:p>
            <a:pPr>
              <a:buNone/>
            </a:pPr>
            <a:endParaRPr lang="cs-CZ" smtClean="0">
              <a:latin typeface="+mj-lt"/>
            </a:endParaRPr>
          </a:p>
          <a:p>
            <a:r>
              <a:rPr lang="cs-CZ" smtClean="0">
                <a:latin typeface="+mj-lt"/>
              </a:rPr>
              <a:t>Roztok</a:t>
            </a:r>
          </a:p>
          <a:p>
            <a:pPr>
              <a:buNone/>
            </a:pPr>
            <a:r>
              <a:rPr lang="cs-CZ" smtClean="0">
                <a:latin typeface="+mj-lt"/>
              </a:rPr>
              <a:t>    voda na přípravu injekčních dávek               	 10ml</a:t>
            </a:r>
            <a:endParaRPr lang="cs-CZ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Skladování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mtClean="0">
              <a:latin typeface="+mj-lt"/>
            </a:endParaRPr>
          </a:p>
          <a:p>
            <a:r>
              <a:rPr lang="cs-CZ" smtClean="0">
                <a:latin typeface="+mj-lt"/>
              </a:rPr>
              <a:t>skladovat </a:t>
            </a:r>
            <a:r>
              <a:rPr lang="cs-CZ" smtClean="0">
                <a:latin typeface="+mj-lt"/>
              </a:rPr>
              <a:t>do 25°C a chránit před přímým </a:t>
            </a:r>
            <a:r>
              <a:rPr lang="cs-CZ" smtClean="0">
                <a:latin typeface="+mj-lt"/>
              </a:rPr>
              <a:t>sluncem a mrazem</a:t>
            </a:r>
            <a:endParaRPr lang="cs-CZ" smtClean="0">
              <a:latin typeface="+mj-lt"/>
            </a:endParaRPr>
          </a:p>
          <a:p>
            <a:endParaRPr lang="cs-CZ" smtClean="0">
              <a:latin typeface="+mj-lt"/>
            </a:endParaRPr>
          </a:p>
          <a:p>
            <a:pPr>
              <a:buNone/>
            </a:pPr>
            <a:endParaRPr lang="cs-CZ" smtClean="0">
              <a:latin typeface="+mj-lt"/>
            </a:endParaRPr>
          </a:p>
          <a:p>
            <a:r>
              <a:rPr lang="cs-CZ" smtClean="0">
                <a:latin typeface="+mj-lt"/>
              </a:rPr>
              <a:t>po sloučení prášku a roztoku uchovat při 4-8°C a spotřebovat do 24 hodin</a:t>
            </a:r>
          </a:p>
          <a:p>
            <a:pPr>
              <a:buNone/>
            </a:pPr>
            <a:endParaRPr lang="cs-CZ" smtClean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ildren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1700808"/>
            <a:ext cx="4752528" cy="381642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220</Words>
  <Application>Microsoft Office PowerPoint</Application>
  <PresentationFormat>Předvádění na obrazovce (4:3)</PresentationFormat>
  <Paragraphs>84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  TILDREN® </vt:lpstr>
      <vt:lpstr>Složení kosti</vt:lpstr>
      <vt:lpstr>Remodelace kostní tkáně</vt:lpstr>
      <vt:lpstr>Způsob účinku</vt:lpstr>
      <vt:lpstr>Dávkování a způsob použití</vt:lpstr>
      <vt:lpstr>Složení</vt:lpstr>
      <vt:lpstr>Skladování</vt:lpstr>
      <vt:lpstr>Snímek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TILDREN</dc:title>
  <dc:creator>Adéla</dc:creator>
  <cp:lastModifiedBy>Adéla</cp:lastModifiedBy>
  <cp:revision>12</cp:revision>
  <dcterms:created xsi:type="dcterms:W3CDTF">2012-03-29T09:59:31Z</dcterms:created>
  <dcterms:modified xsi:type="dcterms:W3CDTF">2012-12-19T21:32:06Z</dcterms:modified>
</cp:coreProperties>
</file>